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59" r:id="rId3"/>
    <p:sldId id="260" r:id="rId4"/>
  </p:sldIdLst>
  <p:sldSz cx="7315200" cy="9144000"/>
  <p:notesSz cx="7077075" cy="9369425"/>
  <p:defaultTextStyle>
    <a:defPPr>
      <a:defRPr lang="en-US"/>
    </a:defPPr>
    <a:lvl1pPr marL="0" algn="l" defTabSz="528980" rtl="0" eaLnBrk="1" latinLnBrk="0" hangingPunct="1">
      <a:defRPr sz="1041" kern="1200">
        <a:solidFill>
          <a:schemeClr val="tx1"/>
        </a:solidFill>
        <a:latin typeface="+mn-lt"/>
        <a:ea typeface="+mn-ea"/>
        <a:cs typeface="+mn-cs"/>
      </a:defRPr>
    </a:lvl1pPr>
    <a:lvl2pPr marL="264490" algn="l" defTabSz="528980" rtl="0" eaLnBrk="1" latinLnBrk="0" hangingPunct="1">
      <a:defRPr sz="1041" kern="1200">
        <a:solidFill>
          <a:schemeClr val="tx1"/>
        </a:solidFill>
        <a:latin typeface="+mn-lt"/>
        <a:ea typeface="+mn-ea"/>
        <a:cs typeface="+mn-cs"/>
      </a:defRPr>
    </a:lvl2pPr>
    <a:lvl3pPr marL="528980" algn="l" defTabSz="528980" rtl="0" eaLnBrk="1" latinLnBrk="0" hangingPunct="1">
      <a:defRPr sz="1041" kern="1200">
        <a:solidFill>
          <a:schemeClr val="tx1"/>
        </a:solidFill>
        <a:latin typeface="+mn-lt"/>
        <a:ea typeface="+mn-ea"/>
        <a:cs typeface="+mn-cs"/>
      </a:defRPr>
    </a:lvl3pPr>
    <a:lvl4pPr marL="793471" algn="l" defTabSz="528980" rtl="0" eaLnBrk="1" latinLnBrk="0" hangingPunct="1">
      <a:defRPr sz="1041" kern="1200">
        <a:solidFill>
          <a:schemeClr val="tx1"/>
        </a:solidFill>
        <a:latin typeface="+mn-lt"/>
        <a:ea typeface="+mn-ea"/>
        <a:cs typeface="+mn-cs"/>
      </a:defRPr>
    </a:lvl4pPr>
    <a:lvl5pPr marL="1057961" algn="l" defTabSz="528980" rtl="0" eaLnBrk="1" latinLnBrk="0" hangingPunct="1">
      <a:defRPr sz="1041" kern="1200">
        <a:solidFill>
          <a:schemeClr val="tx1"/>
        </a:solidFill>
        <a:latin typeface="+mn-lt"/>
        <a:ea typeface="+mn-ea"/>
        <a:cs typeface="+mn-cs"/>
      </a:defRPr>
    </a:lvl5pPr>
    <a:lvl6pPr marL="1322451" algn="l" defTabSz="528980" rtl="0" eaLnBrk="1" latinLnBrk="0" hangingPunct="1">
      <a:defRPr sz="1041" kern="1200">
        <a:solidFill>
          <a:schemeClr val="tx1"/>
        </a:solidFill>
        <a:latin typeface="+mn-lt"/>
        <a:ea typeface="+mn-ea"/>
        <a:cs typeface="+mn-cs"/>
      </a:defRPr>
    </a:lvl6pPr>
    <a:lvl7pPr marL="1586941" algn="l" defTabSz="528980" rtl="0" eaLnBrk="1" latinLnBrk="0" hangingPunct="1">
      <a:defRPr sz="1041" kern="1200">
        <a:solidFill>
          <a:schemeClr val="tx1"/>
        </a:solidFill>
        <a:latin typeface="+mn-lt"/>
        <a:ea typeface="+mn-ea"/>
        <a:cs typeface="+mn-cs"/>
      </a:defRPr>
    </a:lvl7pPr>
    <a:lvl8pPr marL="1851431" algn="l" defTabSz="528980" rtl="0" eaLnBrk="1" latinLnBrk="0" hangingPunct="1">
      <a:defRPr sz="1041" kern="1200">
        <a:solidFill>
          <a:schemeClr val="tx1"/>
        </a:solidFill>
        <a:latin typeface="+mn-lt"/>
        <a:ea typeface="+mn-ea"/>
        <a:cs typeface="+mn-cs"/>
      </a:defRPr>
    </a:lvl8pPr>
    <a:lvl9pPr marL="2115922" algn="l" defTabSz="528980" rtl="0" eaLnBrk="1" latinLnBrk="0" hangingPunct="1">
      <a:defRPr sz="1041"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5C6"/>
    <a:srgbClr val="FFFFFF"/>
    <a:srgbClr val="F3D252"/>
    <a:srgbClr val="72CC58"/>
    <a:srgbClr val="FBA90B"/>
    <a:srgbClr val="E2F517"/>
    <a:srgbClr val="BD96D3"/>
    <a:srgbClr val="FBA807"/>
    <a:srgbClr val="E2F513"/>
    <a:srgbClr val="C1D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643" autoAdjust="0"/>
  </p:normalViewPr>
  <p:slideViewPr>
    <p:cSldViewPr snapToGrid="0">
      <p:cViewPr>
        <p:scale>
          <a:sx n="72" d="100"/>
          <a:sy n="72" d="100"/>
        </p:scale>
        <p:origin x="-1579" y="216"/>
      </p:cViewPr>
      <p:guideLst>
        <p:guide orient="horz" pos="2880"/>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241B40-259D-4FA2-A413-26AF32D087BA}"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220144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41B40-259D-4FA2-A413-26AF32D087BA}"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237031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41B40-259D-4FA2-A413-26AF32D087BA}"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8555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41B40-259D-4FA2-A413-26AF32D087BA}"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383371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41B40-259D-4FA2-A413-26AF32D087BA}"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405825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241B40-259D-4FA2-A413-26AF32D087BA}"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27129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smtClean="0"/>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241B40-259D-4FA2-A413-26AF32D087BA}" type="datetimeFigureOut">
              <a:rPr lang="en-US" smtClean="0"/>
              <a:t>7/18/2017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129894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241B40-259D-4FA2-A413-26AF32D087BA}" type="datetimeFigureOut">
              <a:rPr lang="en-US" smtClean="0"/>
              <a:t>7/18/2017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13386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41B40-259D-4FA2-A413-26AF32D087BA}" type="datetimeFigureOut">
              <a:rPr lang="en-US" smtClean="0"/>
              <a:t>7/18/2017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150830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smtClean="0"/>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41B40-259D-4FA2-A413-26AF32D087BA}"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29362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41B40-259D-4FA2-A413-26AF32D087BA}" type="datetimeFigureOut">
              <a:rPr lang="en-US" smtClean="0"/>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B731-1C25-4B03-903F-1548C363A036}" type="slidenum">
              <a:rPr lang="en-US" smtClean="0"/>
              <a:t>‹#›</a:t>
            </a:fld>
            <a:endParaRPr lang="en-US"/>
          </a:p>
        </p:txBody>
      </p:sp>
    </p:spTree>
    <p:extLst>
      <p:ext uri="{BB962C8B-B14F-4D97-AF65-F5344CB8AC3E}">
        <p14:creationId xmlns:p14="http://schemas.microsoft.com/office/powerpoint/2010/main" val="322715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2E241B40-259D-4FA2-A413-26AF32D087BA}" type="datetimeFigureOut">
              <a:rPr lang="en-US" smtClean="0"/>
              <a:t>7/18/2017</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DE0CB731-1C25-4B03-903F-1548C363A036}" type="slidenum">
              <a:rPr lang="en-US" smtClean="0"/>
              <a:t>‹#›</a:t>
            </a:fld>
            <a:endParaRPr lang="en-US"/>
          </a:p>
        </p:txBody>
      </p:sp>
    </p:spTree>
    <p:extLst>
      <p:ext uri="{BB962C8B-B14F-4D97-AF65-F5344CB8AC3E}">
        <p14:creationId xmlns:p14="http://schemas.microsoft.com/office/powerpoint/2010/main" val="3937268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teacherspayteachers.com/Product/KG-Summer-Storm-Font-Personal-Use-2071845" TargetMode="External"/><Relationship Id="rId7"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www.teacherspayteachers.com/Product/KG-Miss-Kindergarten-Font-Personal-Use-13108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312012" y="2340513"/>
            <a:ext cx="4626223" cy="769441"/>
          </a:xfrm>
          <a:prstGeom prst="rect">
            <a:avLst/>
          </a:prstGeom>
          <a:noFill/>
          <a:ln w="57150">
            <a:solidFill>
              <a:srgbClr val="785BAD"/>
            </a:solidFill>
            <a:prstDash val="dashDot"/>
          </a:ln>
        </p:spPr>
        <p:txBody>
          <a:bodyPr wrap="square" rtlCol="0">
            <a:spAutoFit/>
          </a:bodyPr>
          <a:lstStyle/>
          <a:p>
            <a:r>
              <a:rPr lang="en-US" sz="1100" dirty="0" err="1" smtClean="0">
                <a:latin typeface="KG Miss Kindy Chunky" panose="02000000000000000000" pitchFamily="2" charset="0"/>
                <a:ea typeface="LLElementary2" panose="02000603000000000000" pitchFamily="2" charset="0"/>
              </a:rPr>
              <a:t>Hola</a:t>
            </a:r>
            <a:r>
              <a:rPr lang="en-US" sz="1100" dirty="0" smtClean="0">
                <a:latin typeface="KG Miss Kindy Chunky" panose="02000000000000000000" pitchFamily="2" charset="0"/>
                <a:ea typeface="LLElementary2" panose="02000603000000000000" pitchFamily="2" charset="0"/>
              </a:rPr>
              <a:t>, me </a:t>
            </a:r>
            <a:r>
              <a:rPr lang="en-US" sz="1100" dirty="0" err="1" smtClean="0">
                <a:latin typeface="KG Miss Kindy Chunky" panose="02000000000000000000" pitchFamily="2" charset="0"/>
                <a:ea typeface="LLElementary2" panose="02000603000000000000" pitchFamily="2" charset="0"/>
              </a:rPr>
              <a:t>llamo</a:t>
            </a:r>
            <a:r>
              <a:rPr lang="en-US" sz="1100" dirty="0" smtClean="0">
                <a:latin typeface="KG Miss Kindy Chunky" panose="02000000000000000000" pitchFamily="2" charset="0"/>
                <a:ea typeface="LLElementary2" panose="02000603000000000000" pitchFamily="2" charset="0"/>
              </a:rPr>
              <a:t> Sr. Shafer. I am a recent graduate of NC State University and I am from Wilson, NC. I enjoy music and traveling and have lived in Peru for a semester during my undergraduate career. I </a:t>
            </a:r>
            <a:r>
              <a:rPr lang="en-US" sz="1100" dirty="0">
                <a:latin typeface="KG Miss Kindy Chunky" panose="02000000000000000000" pitchFamily="2" charset="0"/>
                <a:ea typeface="LLElementary2" panose="02000603000000000000" pitchFamily="2" charset="0"/>
              </a:rPr>
              <a:t>will be your child’s </a:t>
            </a:r>
            <a:r>
              <a:rPr lang="en-US" sz="1100" dirty="0" smtClean="0">
                <a:latin typeface="KG Miss Kindy Chunky" panose="02000000000000000000" pitchFamily="2" charset="0"/>
                <a:ea typeface="LLElementary2" panose="02000603000000000000" pitchFamily="2" charset="0"/>
              </a:rPr>
              <a:t>Spanish teacher </a:t>
            </a:r>
            <a:r>
              <a:rPr lang="en-US" sz="1100" dirty="0">
                <a:latin typeface="KG Miss Kindy Chunky" panose="02000000000000000000" pitchFamily="2" charset="0"/>
                <a:ea typeface="LLElementary2" panose="02000603000000000000" pitchFamily="2" charset="0"/>
              </a:rPr>
              <a:t>for the </a:t>
            </a:r>
            <a:r>
              <a:rPr lang="en-US" sz="1100" dirty="0" smtClean="0">
                <a:latin typeface="KG Miss Kindy Chunky" panose="02000000000000000000" pitchFamily="2" charset="0"/>
                <a:ea typeface="LLElementary2" panose="02000603000000000000" pitchFamily="2" charset="0"/>
              </a:rPr>
              <a:t>2016-2017 </a:t>
            </a:r>
            <a:r>
              <a:rPr lang="en-US" sz="1100" dirty="0">
                <a:latin typeface="KG Miss Kindy Chunky" panose="02000000000000000000" pitchFamily="2" charset="0"/>
                <a:ea typeface="LLElementary2" panose="02000603000000000000" pitchFamily="2" charset="0"/>
              </a:rPr>
              <a:t>school year! </a:t>
            </a:r>
            <a:r>
              <a:rPr lang="en-US" sz="1100" dirty="0" smtClean="0">
                <a:latin typeface="KG Miss Kindy Chunky" panose="02000000000000000000" pitchFamily="2" charset="0"/>
                <a:ea typeface="LLElementary2" panose="02000603000000000000" pitchFamily="2" charset="0"/>
              </a:rPr>
              <a:t>This is my first year at EWA and I am excited for the year to come! </a:t>
            </a:r>
            <a:endParaRPr lang="en-US" sz="1100" dirty="0">
              <a:latin typeface="KG Miss Kindy Chunky" panose="02000000000000000000" pitchFamily="2" charset="0"/>
              <a:ea typeface="LLElementary2" panose="02000603000000000000" pitchFamily="2" charset="0"/>
            </a:endParaRPr>
          </a:p>
        </p:txBody>
      </p:sp>
      <p:sp>
        <p:nvSpPr>
          <p:cNvPr id="39" name="Rectangle 38"/>
          <p:cNvSpPr/>
          <p:nvPr/>
        </p:nvSpPr>
        <p:spPr>
          <a:xfrm>
            <a:off x="2307277" y="1827813"/>
            <a:ext cx="4626223" cy="421270"/>
          </a:xfrm>
          <a:prstGeom prst="rect">
            <a:avLst/>
          </a:prstGeom>
          <a:noFill/>
          <a:ln>
            <a:noFill/>
          </a:ln>
        </p:spPr>
        <p:txBody>
          <a:bodyPr wrap="square" lIns="51435" tIns="25718" rIns="51435" bIns="25718">
            <a:spAutoFit/>
          </a:bodyPr>
          <a:lstStyle/>
          <a:p>
            <a:pPr algn="ctr"/>
            <a:r>
              <a:rPr lang="en-US" sz="24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a:t>
            </a:r>
            <a:r>
              <a:rPr lang="en-US" sz="24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Quién</a:t>
            </a:r>
            <a:r>
              <a:rPr lang="en-US" sz="24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soy </a:t>
            </a:r>
            <a:r>
              <a:rPr lang="en-US" sz="24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yo</a:t>
            </a:r>
            <a:r>
              <a:rPr lang="en-US" sz="24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a:t>
            </a:r>
            <a:r>
              <a:rPr lang="en-US" sz="16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(Who am I?)…</a:t>
            </a:r>
            <a:endParaRPr lang="en-US" sz="1600" i="1" dirty="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endParaRPr>
          </a:p>
        </p:txBody>
      </p:sp>
      <p:sp>
        <p:nvSpPr>
          <p:cNvPr id="41" name="TextBox 40"/>
          <p:cNvSpPr txBox="1"/>
          <p:nvPr/>
        </p:nvSpPr>
        <p:spPr>
          <a:xfrm>
            <a:off x="1433033" y="6110726"/>
            <a:ext cx="3192091" cy="1015663"/>
          </a:xfrm>
          <a:prstGeom prst="rect">
            <a:avLst/>
          </a:prstGeom>
          <a:noFill/>
          <a:ln w="57150">
            <a:solidFill>
              <a:srgbClr val="F3D252"/>
            </a:solidFill>
            <a:prstDash val="dashDot"/>
          </a:ln>
        </p:spPr>
        <p:txBody>
          <a:bodyPr wrap="square" rtlCol="0">
            <a:spAutoFit/>
          </a:bodyPr>
          <a:lstStyle/>
          <a:p>
            <a:r>
              <a:rPr lang="en-US" sz="1000" dirty="0" smtClean="0">
                <a:latin typeface="KG Miss Kindy Chunky" panose="02000000000000000000" pitchFamily="2" charset="0"/>
                <a:ea typeface="LLElementary2" panose="02000603000000000000" pitchFamily="2" charset="0"/>
              </a:rPr>
              <a:t>I </a:t>
            </a:r>
            <a:r>
              <a:rPr lang="en-US" sz="1000" dirty="0">
                <a:latin typeface="KG Miss Kindy Chunky" panose="02000000000000000000" pitchFamily="2" charset="0"/>
                <a:ea typeface="LLElementary2" panose="02000603000000000000" pitchFamily="2" charset="0"/>
              </a:rPr>
              <a:t>graduated with a Bachelors of </a:t>
            </a:r>
            <a:r>
              <a:rPr lang="en-US" sz="1000" dirty="0" smtClean="0">
                <a:latin typeface="KG Miss Kindy Chunky" panose="02000000000000000000" pitchFamily="2" charset="0"/>
                <a:ea typeface="LLElementary2" panose="02000603000000000000" pitchFamily="2" charset="0"/>
              </a:rPr>
              <a:t>Arts </a:t>
            </a:r>
            <a:r>
              <a:rPr lang="en-US" sz="1000" dirty="0">
                <a:latin typeface="KG Miss Kindy Chunky" panose="02000000000000000000" pitchFamily="2" charset="0"/>
                <a:ea typeface="LLElementary2" panose="02000603000000000000" pitchFamily="2" charset="0"/>
              </a:rPr>
              <a:t>in </a:t>
            </a:r>
            <a:r>
              <a:rPr lang="en-US" sz="1000" dirty="0" smtClean="0">
                <a:latin typeface="KG Miss Kindy Chunky" panose="02000000000000000000" pitchFamily="2" charset="0"/>
                <a:ea typeface="LLElementary2" panose="02000603000000000000" pitchFamily="2" charset="0"/>
              </a:rPr>
              <a:t>Spanish Language and Literature from North Carolina State University. While at NC State, I completed an add on certification in Global Perspectives, as well as completed my licensure in K-12 Education. I </a:t>
            </a:r>
            <a:r>
              <a:rPr lang="en-US" sz="1000" dirty="0" smtClean="0">
                <a:latin typeface="KG Miss Kindy Chunky" panose="02000000000000000000" pitchFamily="2" charset="0"/>
                <a:ea typeface="LLElementary2" panose="02000603000000000000" pitchFamily="2" charset="0"/>
              </a:rPr>
              <a:t>spent the last year at Knightdale </a:t>
            </a:r>
            <a:r>
              <a:rPr lang="en-US" sz="1000" dirty="0" smtClean="0">
                <a:latin typeface="KG Miss Kindy Chunky" panose="02000000000000000000" pitchFamily="2" charset="0"/>
                <a:ea typeface="LLElementary2" panose="02000603000000000000" pitchFamily="2" charset="0"/>
              </a:rPr>
              <a:t>High and am excited to start my career at </a:t>
            </a:r>
            <a:r>
              <a:rPr lang="en-US" sz="1000" dirty="0" smtClean="0">
                <a:latin typeface="KG Miss Kindy Chunky" panose="02000000000000000000" pitchFamily="2" charset="0"/>
                <a:ea typeface="LLElementary2" panose="02000603000000000000" pitchFamily="2" charset="0"/>
              </a:rPr>
              <a:t>EWA this year!</a:t>
            </a:r>
            <a:endParaRPr lang="en-US" sz="1000" dirty="0">
              <a:latin typeface="KG Miss Kindy Chunky" panose="02000000000000000000" pitchFamily="2" charset="0"/>
              <a:ea typeface="LLElementary2" panose="02000603000000000000" pitchFamily="2" charset="0"/>
            </a:endParaRPr>
          </a:p>
        </p:txBody>
      </p:sp>
      <p:sp>
        <p:nvSpPr>
          <p:cNvPr id="44" name="TextBox 43"/>
          <p:cNvSpPr txBox="1"/>
          <p:nvPr/>
        </p:nvSpPr>
        <p:spPr>
          <a:xfrm>
            <a:off x="194554" y="4399656"/>
            <a:ext cx="2912872" cy="861774"/>
          </a:xfrm>
          <a:prstGeom prst="rect">
            <a:avLst/>
          </a:prstGeom>
          <a:noFill/>
          <a:ln w="57150">
            <a:solidFill>
              <a:srgbClr val="78CB7D"/>
            </a:solidFill>
            <a:prstDash val="dashDot"/>
          </a:ln>
        </p:spPr>
        <p:txBody>
          <a:bodyPr wrap="square" rtlCol="0">
            <a:spAutoFit/>
          </a:bodyPr>
          <a:lstStyle/>
          <a:p>
            <a:r>
              <a:rPr lang="en-US" sz="1000" dirty="0">
                <a:latin typeface="KG Miss Kindy Chunky" panose="02000000000000000000" pitchFamily="2" charset="0"/>
                <a:ea typeface="LLElementary2" panose="02000603000000000000" pitchFamily="2" charset="0"/>
              </a:rPr>
              <a:t>I grew up in </a:t>
            </a:r>
            <a:r>
              <a:rPr lang="en-US" sz="1000" dirty="0" smtClean="0">
                <a:latin typeface="KG Miss Kindy Chunky" panose="02000000000000000000" pitchFamily="2" charset="0"/>
                <a:ea typeface="LLElementary2" panose="02000603000000000000" pitchFamily="2" charset="0"/>
              </a:rPr>
              <a:t>Wilson, NC </a:t>
            </a:r>
            <a:r>
              <a:rPr lang="en-US" sz="1000" dirty="0">
                <a:latin typeface="KG Miss Kindy Chunky" panose="02000000000000000000" pitchFamily="2" charset="0"/>
                <a:ea typeface="LLElementary2" panose="02000603000000000000" pitchFamily="2" charset="0"/>
              </a:rPr>
              <a:t>where I </a:t>
            </a:r>
            <a:r>
              <a:rPr lang="en-US" sz="1000" dirty="0" smtClean="0">
                <a:latin typeface="KG Miss Kindy Chunky" panose="02000000000000000000" pitchFamily="2" charset="0"/>
                <a:ea typeface="LLElementary2" panose="02000603000000000000" pitchFamily="2" charset="0"/>
              </a:rPr>
              <a:t>attended Lee Woodard Elementary school from kindergarten to fifth grade. </a:t>
            </a:r>
            <a:r>
              <a:rPr lang="en-US" sz="1000" dirty="0">
                <a:latin typeface="KG Miss Kindy Chunky" panose="02000000000000000000" pitchFamily="2" charset="0"/>
                <a:ea typeface="LLElementary2" panose="02000603000000000000" pitchFamily="2" charset="0"/>
              </a:rPr>
              <a:t>I then attended </a:t>
            </a:r>
            <a:r>
              <a:rPr lang="en-US" sz="1000" dirty="0" smtClean="0">
                <a:latin typeface="KG Miss Kindy Chunky" panose="02000000000000000000" pitchFamily="2" charset="0"/>
                <a:ea typeface="LLElementary2" panose="02000603000000000000" pitchFamily="2" charset="0"/>
              </a:rPr>
              <a:t>Speight Middle School before graduating </a:t>
            </a:r>
            <a:r>
              <a:rPr lang="en-US" sz="1000" dirty="0">
                <a:latin typeface="KG Miss Kindy Chunky" panose="02000000000000000000" pitchFamily="2" charset="0"/>
                <a:ea typeface="LLElementary2" panose="02000603000000000000" pitchFamily="2" charset="0"/>
              </a:rPr>
              <a:t>from </a:t>
            </a:r>
            <a:r>
              <a:rPr lang="en-US" sz="1000" dirty="0" err="1" smtClean="0">
                <a:latin typeface="KG Miss Kindy Chunky" panose="02000000000000000000" pitchFamily="2" charset="0"/>
                <a:ea typeface="LLElementary2" panose="02000603000000000000" pitchFamily="2" charset="0"/>
              </a:rPr>
              <a:t>Beddingfield</a:t>
            </a:r>
            <a:r>
              <a:rPr lang="en-US" sz="1000" dirty="0" smtClean="0">
                <a:latin typeface="KG Miss Kindy Chunky" panose="02000000000000000000" pitchFamily="2" charset="0"/>
                <a:ea typeface="LLElementary2" panose="02000603000000000000" pitchFamily="2" charset="0"/>
              </a:rPr>
              <a:t> High School as a full IB Diploma candidate and 3</a:t>
            </a:r>
            <a:r>
              <a:rPr lang="en-US" sz="1000" baseline="30000" dirty="0" smtClean="0">
                <a:latin typeface="KG Miss Kindy Chunky" panose="02000000000000000000" pitchFamily="2" charset="0"/>
                <a:ea typeface="LLElementary2" panose="02000603000000000000" pitchFamily="2" charset="0"/>
              </a:rPr>
              <a:t>rd</a:t>
            </a:r>
            <a:r>
              <a:rPr lang="en-US" sz="1000" dirty="0">
                <a:latin typeface="KG Miss Kindy Chunky" panose="02000000000000000000" pitchFamily="2" charset="0"/>
                <a:ea typeface="LLElementary2" panose="02000603000000000000" pitchFamily="2" charset="0"/>
              </a:rPr>
              <a:t> </a:t>
            </a:r>
            <a:r>
              <a:rPr lang="en-US" sz="1000" dirty="0" smtClean="0">
                <a:latin typeface="KG Miss Kindy Chunky" panose="02000000000000000000" pitchFamily="2" charset="0"/>
                <a:ea typeface="LLElementary2" panose="02000603000000000000" pitchFamily="2" charset="0"/>
              </a:rPr>
              <a:t>in my class in 2012. </a:t>
            </a:r>
            <a:endParaRPr lang="en-US" sz="1000" dirty="0">
              <a:latin typeface="KG Miss Kindy Chunky" panose="02000000000000000000" pitchFamily="2" charset="0"/>
              <a:ea typeface="LLElementary2" panose="02000603000000000000" pitchFamily="2" charset="0"/>
            </a:endParaRPr>
          </a:p>
        </p:txBody>
      </p:sp>
      <p:sp>
        <p:nvSpPr>
          <p:cNvPr id="47" name="TextBox 46"/>
          <p:cNvSpPr txBox="1"/>
          <p:nvPr/>
        </p:nvSpPr>
        <p:spPr>
          <a:xfrm>
            <a:off x="116531" y="8085758"/>
            <a:ext cx="2862531" cy="507831"/>
          </a:xfrm>
          <a:prstGeom prst="rect">
            <a:avLst/>
          </a:prstGeom>
          <a:noFill/>
          <a:ln w="57150">
            <a:solidFill>
              <a:srgbClr val="08B7DD"/>
            </a:solidFill>
            <a:prstDash val="dashDot"/>
          </a:ln>
        </p:spPr>
        <p:txBody>
          <a:bodyPr wrap="square" rtlCol="0">
            <a:spAutoFit/>
          </a:bodyPr>
          <a:lstStyle/>
          <a:p>
            <a:r>
              <a:rPr lang="en-US" sz="900" b="1" dirty="0">
                <a:latin typeface="KG Miss Kindy Chunky" panose="02000000000000000000" pitchFamily="2" charset="0"/>
                <a:ea typeface="LLElementary2" panose="02000603000000000000" pitchFamily="2" charset="0"/>
              </a:rPr>
              <a:t>Email</a:t>
            </a:r>
            <a:r>
              <a:rPr lang="en-US" sz="900" dirty="0">
                <a:latin typeface="KG Miss Kindy Chunky" panose="02000000000000000000" pitchFamily="2" charset="0"/>
                <a:ea typeface="LLElementary2" panose="02000603000000000000" pitchFamily="2" charset="0"/>
              </a:rPr>
              <a:t>: </a:t>
            </a:r>
            <a:r>
              <a:rPr lang="en-US" sz="900" dirty="0" smtClean="0">
                <a:latin typeface="KG Miss Kindy Chunky" panose="02000000000000000000" pitchFamily="2" charset="0"/>
                <a:ea typeface="LLElementary2" panose="02000603000000000000" pitchFamily="2" charset="0"/>
              </a:rPr>
              <a:t>cshafer@eastwakeacademy.org</a:t>
            </a:r>
            <a:endParaRPr lang="en-US" sz="900" dirty="0" smtClean="0">
              <a:latin typeface="KG Miss Kindy Chunky" panose="02000000000000000000" pitchFamily="2" charset="0"/>
              <a:ea typeface="LLElementary2" panose="02000603000000000000" pitchFamily="2" charset="0"/>
            </a:endParaRPr>
          </a:p>
          <a:p>
            <a:r>
              <a:rPr lang="en-US" sz="900" b="1" dirty="0" smtClean="0">
                <a:latin typeface="KG Miss Kindy Chunky" panose="02000000000000000000" pitchFamily="2" charset="0"/>
                <a:ea typeface="LLElementary2" panose="02000603000000000000" pitchFamily="2" charset="0"/>
              </a:rPr>
              <a:t>Class</a:t>
            </a:r>
            <a:r>
              <a:rPr lang="en-US" sz="900" dirty="0" smtClean="0">
                <a:latin typeface="KG Miss Kindy Chunky" panose="02000000000000000000" pitchFamily="2" charset="0"/>
                <a:ea typeface="LLElementary2" panose="02000603000000000000" pitchFamily="2" charset="0"/>
              </a:rPr>
              <a:t> </a:t>
            </a:r>
            <a:r>
              <a:rPr lang="en-US" sz="900" b="1" dirty="0">
                <a:latin typeface="KG Miss Kindy Chunky" panose="02000000000000000000" pitchFamily="2" charset="0"/>
                <a:ea typeface="LLElementary2" panose="02000603000000000000" pitchFamily="2" charset="0"/>
              </a:rPr>
              <a:t>Webpage</a:t>
            </a:r>
            <a:r>
              <a:rPr lang="en-US" sz="900" dirty="0">
                <a:latin typeface="KG Miss Kindy Chunky" panose="02000000000000000000" pitchFamily="2" charset="0"/>
                <a:ea typeface="LLElementary2" panose="02000603000000000000" pitchFamily="2" charset="0"/>
              </a:rPr>
              <a:t>: </a:t>
            </a:r>
            <a:r>
              <a:rPr lang="en-US" sz="900" dirty="0" smtClean="0">
                <a:latin typeface="KG Miss Kindy Chunky" panose="02000000000000000000" pitchFamily="2" charset="0"/>
                <a:ea typeface="LLElementary2" panose="02000603000000000000" pitchFamily="2" charset="0"/>
              </a:rPr>
              <a:t>profealpaca.weebly.com</a:t>
            </a:r>
            <a:endParaRPr lang="en-US" sz="900" dirty="0" smtClean="0">
              <a:latin typeface="KG Miss Kindy Chunky" panose="02000000000000000000" pitchFamily="2" charset="0"/>
              <a:ea typeface="LLElementary2" panose="02000603000000000000" pitchFamily="2" charset="0"/>
            </a:endParaRPr>
          </a:p>
          <a:p>
            <a:r>
              <a:rPr lang="en-US" sz="900" b="1" dirty="0" smtClean="0">
                <a:latin typeface="KG Miss Kindy Chunky" panose="02000000000000000000" pitchFamily="2" charset="0"/>
                <a:ea typeface="LLElementary2" panose="02000603000000000000" pitchFamily="2" charset="0"/>
              </a:rPr>
              <a:t>School</a:t>
            </a:r>
            <a:r>
              <a:rPr lang="en-US" sz="900" dirty="0" smtClean="0">
                <a:latin typeface="KG Miss Kindy Chunky" panose="02000000000000000000" pitchFamily="2" charset="0"/>
                <a:ea typeface="LLElementary2" panose="02000603000000000000" pitchFamily="2" charset="0"/>
              </a:rPr>
              <a:t> </a:t>
            </a:r>
            <a:r>
              <a:rPr lang="en-US" sz="900" b="1" dirty="0">
                <a:latin typeface="KG Miss Kindy Chunky" panose="02000000000000000000" pitchFamily="2" charset="0"/>
                <a:ea typeface="LLElementary2" panose="02000603000000000000" pitchFamily="2" charset="0"/>
              </a:rPr>
              <a:t>Phone</a:t>
            </a:r>
            <a:r>
              <a:rPr lang="en-US" sz="900" dirty="0">
                <a:latin typeface="KG Miss Kindy Chunky" panose="02000000000000000000" pitchFamily="2" charset="0"/>
                <a:ea typeface="LLElementary2" panose="02000603000000000000" pitchFamily="2" charset="0"/>
              </a:rPr>
              <a:t> </a:t>
            </a:r>
            <a:r>
              <a:rPr lang="en-US" sz="900" b="1" dirty="0">
                <a:latin typeface="KG Miss Kindy Chunky" panose="02000000000000000000" pitchFamily="2" charset="0"/>
                <a:ea typeface="LLElementary2" panose="02000603000000000000" pitchFamily="2" charset="0"/>
              </a:rPr>
              <a:t>Number</a:t>
            </a:r>
            <a:r>
              <a:rPr lang="en-US" sz="900" dirty="0">
                <a:latin typeface="KG Miss Kindy Chunky" panose="02000000000000000000" pitchFamily="2" charset="0"/>
                <a:ea typeface="LLElementary2" panose="02000603000000000000" pitchFamily="2" charset="0"/>
              </a:rPr>
              <a:t>: </a:t>
            </a:r>
            <a:r>
              <a:rPr lang="en-US" sz="900" dirty="0" smtClean="0">
                <a:latin typeface="KG Miss Kindy Chunky" panose="02000000000000000000" pitchFamily="2" charset="0"/>
                <a:ea typeface="LLElementary2" panose="02000603000000000000" pitchFamily="2" charset="0"/>
              </a:rPr>
              <a:t>919-404-0444 ex 1052</a:t>
            </a:r>
            <a:endParaRPr lang="en-US" sz="900" dirty="0">
              <a:latin typeface="KG Miss Kindy Chunky" panose="02000000000000000000" pitchFamily="2" charset="0"/>
              <a:ea typeface="LLElementary2" panose="02000603000000000000" pitchFamily="2" charset="0"/>
            </a:endParaRPr>
          </a:p>
        </p:txBody>
      </p:sp>
      <p:pic>
        <p:nvPicPr>
          <p:cNvPr id="48" name="Picture 8" descr="http://openclipart.org/image/800px/svg_to_png/174008/contac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673" y="7669654"/>
            <a:ext cx="1597077" cy="131758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015468" y="5766196"/>
            <a:ext cx="2083938" cy="3277820"/>
          </a:xfrm>
          <a:prstGeom prst="rect">
            <a:avLst/>
          </a:prstGeom>
          <a:noFill/>
          <a:ln w="57150">
            <a:solidFill>
              <a:srgbClr val="E94579"/>
            </a:solidFill>
            <a:prstDash val="dashDot"/>
          </a:ln>
        </p:spPr>
        <p:txBody>
          <a:bodyPr wrap="square" rtlCol="0">
            <a:spAutoFit/>
          </a:bodyPr>
          <a:lstStyle/>
          <a:p>
            <a:r>
              <a:rPr lang="en-US" sz="1150" dirty="0" smtClean="0">
                <a:latin typeface="KG Miss Kindy Chunky" panose="02000000000000000000" pitchFamily="2" charset="0"/>
                <a:ea typeface="LLElementary2" panose="02000603000000000000" pitchFamily="2" charset="0"/>
              </a:rPr>
              <a:t>Movie</a:t>
            </a:r>
            <a:r>
              <a:rPr lang="en-US" sz="1150" dirty="0">
                <a:latin typeface="KG Miss Kindy Chunky" panose="02000000000000000000" pitchFamily="2" charset="0"/>
                <a:ea typeface="LLElementary2" panose="02000603000000000000" pitchFamily="2" charset="0"/>
              </a:rPr>
              <a:t>: </a:t>
            </a:r>
            <a:r>
              <a:rPr lang="en-US" sz="1150" dirty="0" smtClean="0">
                <a:latin typeface="KG Miss Kindy Chunky" panose="02000000000000000000" pitchFamily="2" charset="0"/>
                <a:ea typeface="LLElementary2" panose="02000603000000000000" pitchFamily="2" charset="0"/>
              </a:rPr>
              <a:t>The Perks of Being a Wallflower</a:t>
            </a:r>
            <a:endParaRPr lang="en-US" sz="1150" dirty="0" smtClean="0">
              <a:latin typeface="KG Miss Kindy Chunky" panose="02000000000000000000" pitchFamily="2" charset="0"/>
              <a:ea typeface="LLElementary2" panose="02000603000000000000" pitchFamily="2" charset="0"/>
            </a:endParaRPr>
          </a:p>
          <a:p>
            <a:r>
              <a:rPr lang="en-US" sz="1150" dirty="0" smtClean="0">
                <a:latin typeface="KG Miss Kindy Chunky" panose="02000000000000000000" pitchFamily="2" charset="0"/>
                <a:ea typeface="LLElementary2" panose="02000603000000000000" pitchFamily="2" charset="0"/>
              </a:rPr>
              <a:t>Book</a:t>
            </a:r>
            <a:r>
              <a:rPr lang="en-US" sz="1150" dirty="0">
                <a:latin typeface="KG Miss Kindy Chunky" panose="02000000000000000000" pitchFamily="2" charset="0"/>
                <a:ea typeface="LLElementary2" panose="02000603000000000000" pitchFamily="2" charset="0"/>
              </a:rPr>
              <a:t>: </a:t>
            </a:r>
            <a:r>
              <a:rPr lang="en-US" sz="1150" dirty="0" smtClean="0">
                <a:latin typeface="KG Miss Kindy Chunky" panose="02000000000000000000" pitchFamily="2" charset="0"/>
                <a:ea typeface="LLElementary2" panose="02000603000000000000" pitchFamily="2" charset="0"/>
              </a:rPr>
              <a:t>Harry Potter</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Color: </a:t>
            </a:r>
            <a:r>
              <a:rPr lang="en-US" sz="1150" dirty="0" err="1" smtClean="0">
                <a:latin typeface="KG Miss Kindy Chunky" panose="02000000000000000000" pitchFamily="2" charset="0"/>
                <a:ea typeface="LLElementary2" panose="02000603000000000000" pitchFamily="2" charset="0"/>
              </a:rPr>
              <a:t>Rojo</a:t>
            </a:r>
            <a:r>
              <a:rPr lang="en-US" sz="1150" dirty="0" smtClean="0">
                <a:latin typeface="KG Miss Kindy Chunky" panose="02000000000000000000" pitchFamily="2" charset="0"/>
                <a:ea typeface="LLElementary2" panose="02000603000000000000" pitchFamily="2" charset="0"/>
              </a:rPr>
              <a:t> (Red)</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Drink: </a:t>
            </a:r>
            <a:r>
              <a:rPr lang="en-US" sz="1150" dirty="0" smtClean="0">
                <a:latin typeface="KG Miss Kindy Chunky" panose="02000000000000000000" pitchFamily="2" charset="0"/>
                <a:ea typeface="LLElementary2" panose="02000603000000000000" pitchFamily="2" charset="0"/>
              </a:rPr>
              <a:t>Dr. P</a:t>
            </a:r>
            <a:endParaRPr lang="en-US" sz="1150" dirty="0">
              <a:latin typeface="KG Miss Kindy Chunky" panose="02000000000000000000" pitchFamily="2" charset="0"/>
              <a:ea typeface="LLElementary2" panose="02000603000000000000" pitchFamily="2" charset="0"/>
            </a:endParaRPr>
          </a:p>
          <a:p>
            <a:r>
              <a:rPr lang="en-US" sz="1150" dirty="0" smtClean="0">
                <a:latin typeface="KG Miss Kindy Chunky" panose="02000000000000000000" pitchFamily="2" charset="0"/>
                <a:ea typeface="LLElementary2" panose="02000603000000000000" pitchFamily="2" charset="0"/>
              </a:rPr>
              <a:t>Season: Winter</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Sports: </a:t>
            </a:r>
            <a:r>
              <a:rPr lang="en-US" sz="1150" dirty="0" err="1" smtClean="0">
                <a:latin typeface="KG Miss Kindy Chunky" panose="02000000000000000000" pitchFamily="2" charset="0"/>
                <a:ea typeface="LLElementary2" panose="02000603000000000000" pitchFamily="2" charset="0"/>
              </a:rPr>
              <a:t>Fútbol</a:t>
            </a:r>
            <a:r>
              <a:rPr lang="en-US" sz="1150" dirty="0" smtClean="0">
                <a:latin typeface="KG Miss Kindy Chunky" panose="02000000000000000000" pitchFamily="2" charset="0"/>
                <a:ea typeface="LLElementary2" panose="02000603000000000000" pitchFamily="2" charset="0"/>
              </a:rPr>
              <a:t> (Soccer)</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Fast Food: </a:t>
            </a:r>
            <a:r>
              <a:rPr lang="en-US" sz="1150" dirty="0" err="1" smtClean="0">
                <a:latin typeface="KG Miss Kindy Chunky" panose="02000000000000000000" pitchFamily="2" charset="0"/>
                <a:ea typeface="LLElementary2" panose="02000603000000000000" pitchFamily="2" charset="0"/>
              </a:rPr>
              <a:t>Bojos</a:t>
            </a:r>
            <a:r>
              <a:rPr lang="en-US" sz="1150" dirty="0" smtClean="0">
                <a:latin typeface="KG Miss Kindy Chunky" panose="02000000000000000000" pitchFamily="2" charset="0"/>
                <a:ea typeface="LLElementary2" panose="02000603000000000000" pitchFamily="2" charset="0"/>
              </a:rPr>
              <a:t>/ CFA</a:t>
            </a:r>
            <a:endParaRPr lang="en-US" sz="1150" dirty="0">
              <a:latin typeface="KG Miss Kindy Chunky" panose="02000000000000000000" pitchFamily="2" charset="0"/>
              <a:ea typeface="LLElementary2" panose="02000603000000000000" pitchFamily="2" charset="0"/>
            </a:endParaRPr>
          </a:p>
          <a:p>
            <a:r>
              <a:rPr lang="en-US" sz="1150" dirty="0" smtClean="0">
                <a:latin typeface="KG Miss Kindy Chunky" panose="02000000000000000000" pitchFamily="2" charset="0"/>
                <a:ea typeface="LLElementary2" panose="02000603000000000000" pitchFamily="2" charset="0"/>
              </a:rPr>
              <a:t>Band: 21 Pilots</a:t>
            </a:r>
          </a:p>
          <a:p>
            <a:r>
              <a:rPr lang="en-US" sz="1150" dirty="0" smtClean="0">
                <a:latin typeface="KG Miss Kindy Chunky" panose="02000000000000000000" pitchFamily="2" charset="0"/>
                <a:ea typeface="LLElementary2" panose="02000603000000000000" pitchFamily="2" charset="0"/>
              </a:rPr>
              <a:t>Music: Alternative Rock</a:t>
            </a:r>
          </a:p>
          <a:p>
            <a:r>
              <a:rPr lang="en-US" sz="1150" dirty="0" smtClean="0">
                <a:latin typeface="KG Miss Kindy Chunky" panose="02000000000000000000" pitchFamily="2" charset="0"/>
                <a:ea typeface="LLElementary2" panose="02000603000000000000" pitchFamily="2" charset="0"/>
              </a:rPr>
              <a:t>Hobby</a:t>
            </a:r>
            <a:r>
              <a:rPr lang="en-US" sz="1150" dirty="0">
                <a:latin typeface="KG Miss Kindy Chunky" panose="02000000000000000000" pitchFamily="2" charset="0"/>
                <a:ea typeface="LLElementary2" panose="02000603000000000000" pitchFamily="2" charset="0"/>
              </a:rPr>
              <a:t>: </a:t>
            </a:r>
            <a:r>
              <a:rPr lang="en-US" sz="1150" dirty="0" smtClean="0">
                <a:latin typeface="KG Miss Kindy Chunky" panose="02000000000000000000" pitchFamily="2" charset="0"/>
                <a:ea typeface="LLElementary2" panose="02000603000000000000" pitchFamily="2" charset="0"/>
              </a:rPr>
              <a:t>Piano</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Subject: </a:t>
            </a:r>
            <a:r>
              <a:rPr lang="en-US" sz="1150" dirty="0" smtClean="0">
                <a:latin typeface="KG Miss Kindy Chunky" panose="02000000000000000000" pitchFamily="2" charset="0"/>
                <a:ea typeface="LLElementary2" panose="02000603000000000000" pitchFamily="2" charset="0"/>
              </a:rPr>
              <a:t>Spanish</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Store: Target</a:t>
            </a:r>
          </a:p>
          <a:p>
            <a:r>
              <a:rPr lang="en-US" sz="1150" dirty="0">
                <a:latin typeface="KG Miss Kindy Chunky" panose="02000000000000000000" pitchFamily="2" charset="0"/>
                <a:ea typeface="LLElementary2" panose="02000603000000000000" pitchFamily="2" charset="0"/>
              </a:rPr>
              <a:t>Dessert: </a:t>
            </a:r>
            <a:r>
              <a:rPr lang="en-US" sz="1150" dirty="0" smtClean="0">
                <a:latin typeface="KG Miss Kindy Chunky" panose="02000000000000000000" pitchFamily="2" charset="0"/>
                <a:ea typeface="LLElementary2" panose="02000603000000000000" pitchFamily="2" charset="0"/>
              </a:rPr>
              <a:t>Cheesecake </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Candy</a:t>
            </a:r>
            <a:r>
              <a:rPr lang="en-US" sz="1150" dirty="0" smtClean="0">
                <a:latin typeface="KG Miss Kindy Chunky" panose="02000000000000000000" pitchFamily="2" charset="0"/>
                <a:ea typeface="LLElementary2" panose="02000603000000000000" pitchFamily="2" charset="0"/>
              </a:rPr>
              <a:t>: Cookies and Cream </a:t>
            </a:r>
            <a:r>
              <a:rPr lang="en-US" sz="1150" dirty="0" err="1" smtClean="0">
                <a:latin typeface="KG Miss Kindy Chunky" panose="02000000000000000000" pitchFamily="2" charset="0"/>
                <a:ea typeface="LLElementary2" panose="02000603000000000000" pitchFamily="2" charset="0"/>
              </a:rPr>
              <a:t>Hersheys</a:t>
            </a:r>
            <a:endParaRPr lang="en-US" sz="1150" dirty="0">
              <a:latin typeface="KG Miss Kindy Chunky" panose="02000000000000000000" pitchFamily="2" charset="0"/>
              <a:ea typeface="LLElementary2" panose="02000603000000000000" pitchFamily="2" charset="0"/>
            </a:endParaRPr>
          </a:p>
          <a:p>
            <a:r>
              <a:rPr lang="en-US" sz="1150" dirty="0">
                <a:latin typeface="KG Miss Kindy Chunky" panose="02000000000000000000" pitchFamily="2" charset="0"/>
                <a:ea typeface="LLElementary2" panose="02000603000000000000" pitchFamily="2" charset="0"/>
              </a:rPr>
              <a:t>Restaurant: </a:t>
            </a:r>
            <a:r>
              <a:rPr lang="en-US" sz="1150" dirty="0" smtClean="0">
                <a:latin typeface="KG Miss Kindy Chunky" panose="02000000000000000000" pitchFamily="2" charset="0"/>
                <a:ea typeface="LLElementary2" panose="02000603000000000000" pitchFamily="2" charset="0"/>
              </a:rPr>
              <a:t>Alpaca</a:t>
            </a:r>
          </a:p>
          <a:p>
            <a:r>
              <a:rPr lang="en-US" sz="1150" dirty="0" smtClean="0">
                <a:latin typeface="KG Miss Kindy Chunky" panose="02000000000000000000" pitchFamily="2" charset="0"/>
                <a:ea typeface="LLElementary2" panose="02000603000000000000" pitchFamily="2" charset="0"/>
              </a:rPr>
              <a:t>Travel: Peru!</a:t>
            </a:r>
            <a:endParaRPr lang="en-US" sz="1150" dirty="0">
              <a:latin typeface="KG Miss Kindy Chunky" panose="02000000000000000000" pitchFamily="2" charset="0"/>
              <a:ea typeface="LLElementary2" panose="02000603000000000000" pitchFamily="2"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6857" t="23250" r="23744" b="16323"/>
          <a:stretch/>
        </p:blipFill>
        <p:spPr>
          <a:xfrm rot="5136954">
            <a:off x="289316" y="1878705"/>
            <a:ext cx="1735471" cy="19947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74321" y="244549"/>
            <a:ext cx="7025086"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3200" b="1" i="1" dirty="0" smtClean="0">
                <a:ln w="1905"/>
                <a:solidFill>
                  <a:srgbClr val="C00000"/>
                </a:solidFill>
                <a:effectLst>
                  <a:innerShdw blurRad="69850" dist="43180" dir="5400000">
                    <a:srgbClr val="000000">
                      <a:alpha val="65000"/>
                    </a:srgbClr>
                  </a:innerShdw>
                </a:effectLst>
              </a:rPr>
              <a:t>Bienvenidos a la clase de Profe </a:t>
            </a:r>
            <a:r>
              <a:rPr lang="es-ES" sz="3200" b="1" i="1" dirty="0" err="1" smtClean="0">
                <a:ln w="1905"/>
                <a:solidFill>
                  <a:srgbClr val="C00000"/>
                </a:solidFill>
                <a:effectLst>
                  <a:innerShdw blurRad="69850" dist="43180" dir="5400000">
                    <a:srgbClr val="000000">
                      <a:alpha val="65000"/>
                    </a:srgbClr>
                  </a:innerShdw>
                </a:effectLst>
              </a:rPr>
              <a:t>Shafer</a:t>
            </a:r>
            <a:r>
              <a:rPr lang="es-ES" sz="3200" b="1" i="1" dirty="0" smtClean="0">
                <a:ln w="1905"/>
                <a:solidFill>
                  <a:srgbClr val="C00000"/>
                </a:solidFill>
                <a:effectLst>
                  <a:innerShdw blurRad="69850" dist="43180" dir="5400000">
                    <a:srgbClr val="000000">
                      <a:alpha val="65000"/>
                    </a:srgbClr>
                  </a:innerShdw>
                </a:effectLst>
              </a:rPr>
              <a:t>! </a:t>
            </a:r>
            <a:endParaRPr lang="es-ES" sz="3200" b="1" i="1" dirty="0">
              <a:ln w="1905"/>
              <a:solidFill>
                <a:srgbClr val="C00000"/>
              </a:solidFill>
              <a:effectLst>
                <a:innerShdw blurRad="69850" dist="43180" dir="5400000">
                  <a:srgbClr val="000000">
                    <a:alpha val="65000"/>
                  </a:srgbClr>
                </a:innerShdw>
              </a:effectLst>
            </a:endParaRPr>
          </a:p>
        </p:txBody>
      </p:sp>
      <p:pic>
        <p:nvPicPr>
          <p:cNvPr id="1026" name="Picture 2" descr="C:\Users\Clyde\AppData\Local\Microsoft\Windows\INetCache\IE\EESUK8EA\Bandera_Flag_Perú_00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204" y="813607"/>
            <a:ext cx="1367585" cy="865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lyde\AppData\Local\Microsoft\Windows\INetCache\IE\M1ROJQ9R\Flag_of_Argentin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7266" y="813607"/>
            <a:ext cx="1321125" cy="865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lyde\AppData\Local\Microsoft\Windows\INetCache\IE\EESUK8EA\spanish_flag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8391" y="813608"/>
            <a:ext cx="1424939" cy="865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lyde\AppData\Local\Microsoft\Windows\INetCache\IE\OZDSFOC4\Flag-CostaRica[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3330" y="813607"/>
            <a:ext cx="1424274" cy="865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lyde\AppData\Local\Microsoft\Windows\INetCache\IE\OZDSFOC4\Flag_of_Mexico_(1916-1934).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6338" y="813608"/>
            <a:ext cx="1470420" cy="8652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5524" y="3981974"/>
            <a:ext cx="3055751" cy="328937"/>
          </a:xfrm>
          <a:prstGeom prst="rect">
            <a:avLst/>
          </a:prstGeom>
          <a:noFill/>
          <a:ln>
            <a:noFill/>
          </a:ln>
        </p:spPr>
        <p:txBody>
          <a:bodyPr wrap="square" lIns="51435" tIns="25718" rIns="51435" bIns="25718">
            <a:spAutoFit/>
          </a:bodyPr>
          <a:lstStyle/>
          <a:p>
            <a:pPr algn="ct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Un </a:t>
            </a: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poco</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de mi…</a:t>
            </a:r>
            <a:endParaRPr lang="en-US" sz="1200" i="1" dirty="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endParaRPr>
          </a:p>
        </p:txBody>
      </p:sp>
      <p:sp>
        <p:nvSpPr>
          <p:cNvPr id="28" name="Rectangle 27"/>
          <p:cNvSpPr/>
          <p:nvPr/>
        </p:nvSpPr>
        <p:spPr>
          <a:xfrm>
            <a:off x="1547797" y="5669568"/>
            <a:ext cx="3055751" cy="328937"/>
          </a:xfrm>
          <a:prstGeom prst="rect">
            <a:avLst/>
          </a:prstGeom>
          <a:noFill/>
          <a:ln>
            <a:noFill/>
          </a:ln>
        </p:spPr>
        <p:txBody>
          <a:bodyPr wrap="square" lIns="51435" tIns="25718" rIns="51435" bIns="25718">
            <a:spAutoFit/>
          </a:bodyPr>
          <a:lstStyle/>
          <a:p>
            <a:pPr algn="ct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Mi</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a:t>
            </a: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educación</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a:t>
            </a:r>
            <a:endParaRPr lang="en-US" sz="1200" i="1" dirty="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endParaRPr>
          </a:p>
        </p:txBody>
      </p:sp>
      <p:sp>
        <p:nvSpPr>
          <p:cNvPr id="30" name="Rectangle 29"/>
          <p:cNvSpPr/>
          <p:nvPr/>
        </p:nvSpPr>
        <p:spPr>
          <a:xfrm>
            <a:off x="3724798" y="3300054"/>
            <a:ext cx="3055751" cy="328937"/>
          </a:xfrm>
          <a:prstGeom prst="rect">
            <a:avLst/>
          </a:prstGeom>
          <a:noFill/>
          <a:ln>
            <a:noFill/>
          </a:ln>
        </p:spPr>
        <p:txBody>
          <a:bodyPr wrap="square" lIns="51435" tIns="25718" rIns="51435" bIns="25718">
            <a:spAutoFit/>
          </a:bodyPr>
          <a:lstStyle/>
          <a:p>
            <a:pPr algn="ct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Mi</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a:t>
            </a: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filosofía</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de </a:t>
            </a: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enseñanza</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a:t>
            </a:r>
            <a:endParaRPr lang="en-US" sz="1800" i="1" dirty="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endParaRPr>
          </a:p>
        </p:txBody>
      </p:sp>
      <p:sp>
        <p:nvSpPr>
          <p:cNvPr id="31" name="TextBox 30"/>
          <p:cNvSpPr txBox="1"/>
          <p:nvPr/>
        </p:nvSpPr>
        <p:spPr>
          <a:xfrm>
            <a:off x="3405943" y="3694442"/>
            <a:ext cx="3693463" cy="1477328"/>
          </a:xfrm>
          <a:prstGeom prst="rect">
            <a:avLst/>
          </a:prstGeom>
          <a:noFill/>
          <a:ln w="57150">
            <a:solidFill>
              <a:srgbClr val="08B7DD"/>
            </a:solidFill>
            <a:prstDash val="dashDot"/>
          </a:ln>
        </p:spPr>
        <p:txBody>
          <a:bodyPr wrap="square" rtlCol="0">
            <a:spAutoFit/>
          </a:bodyPr>
          <a:lstStyle/>
          <a:p>
            <a:r>
              <a:rPr lang="en-US" sz="900" dirty="0" smtClean="0">
                <a:latin typeface="KG Miss Kindy Chunky" panose="02000000000000000000" pitchFamily="2" charset="0"/>
                <a:ea typeface="LLElementary2" panose="02000603000000000000" pitchFamily="2" charset="0"/>
              </a:rPr>
              <a:t>I believe that every child has the ability to succeed when given the proper tools. When learning a foreign language, it is important that we approach language acquisition as we learned our first language – through immersion. I tend to believe that it is more important that students learn to USE the language in a communicative manner, rather than simply be good at a few grammar rules. We don’t learn our first language through a bunch of grammar rules, so I like to take a more non-traditional approach – one where grammar mistakes are not a big deal, rather can the student communicate in the second language. Kids will make mistakes, I will make mistakes, but together, I will do my best to get students comfortable and confident around the language!</a:t>
            </a:r>
            <a:endParaRPr lang="en-US" sz="900" dirty="0">
              <a:latin typeface="KG Miss Kindy Chunky" panose="02000000000000000000" pitchFamily="2" charset="0"/>
              <a:ea typeface="LLElementary2" panose="02000603000000000000" pitchFamily="2" charset="0"/>
            </a:endParaRPr>
          </a:p>
        </p:txBody>
      </p:sp>
      <p:pic>
        <p:nvPicPr>
          <p:cNvPr id="1031" name="Picture 7" descr="C:\Users\Clyde\AppData\Local\Microsoft\Windows\INetCache\IE\OZDSFOC4\North_Carolina_State_University_Athletic_logo.svg[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555" y="5948846"/>
            <a:ext cx="1123882" cy="133942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874770" y="5429865"/>
            <a:ext cx="2504128" cy="328937"/>
          </a:xfrm>
          <a:prstGeom prst="rect">
            <a:avLst/>
          </a:prstGeom>
          <a:noFill/>
          <a:ln>
            <a:noFill/>
          </a:ln>
        </p:spPr>
        <p:txBody>
          <a:bodyPr wrap="square" lIns="51435" tIns="25718" rIns="51435" bIns="25718">
            <a:spAutoFit/>
          </a:bodyPr>
          <a:lstStyle/>
          <a:p>
            <a:pPr algn="ct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Mis</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a:t>
            </a: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cosas</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 </a:t>
            </a: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favoritas</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a:t>
            </a:r>
            <a:endParaRPr lang="en-US" sz="1800" i="1" dirty="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endParaRPr>
          </a:p>
        </p:txBody>
      </p:sp>
      <p:sp>
        <p:nvSpPr>
          <p:cNvPr id="34" name="Rectangle 33"/>
          <p:cNvSpPr/>
          <p:nvPr/>
        </p:nvSpPr>
        <p:spPr>
          <a:xfrm>
            <a:off x="19920" y="7678689"/>
            <a:ext cx="3055751" cy="328937"/>
          </a:xfrm>
          <a:prstGeom prst="rect">
            <a:avLst/>
          </a:prstGeom>
          <a:noFill/>
          <a:ln>
            <a:noFill/>
          </a:ln>
        </p:spPr>
        <p:txBody>
          <a:bodyPr wrap="square" lIns="51435" tIns="25718" rIns="51435" bIns="25718">
            <a:spAutoFit/>
          </a:bodyPr>
          <a:lstStyle/>
          <a:p>
            <a:pPr algn="ct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Para </a:t>
            </a:r>
            <a:r>
              <a:rPr lang="en-US" sz="1800" i="1" dirty="0" err="1"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conectar</a:t>
            </a:r>
            <a:r>
              <a:rPr lang="en-US" sz="1800" i="1" dirty="0" smtClean="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rPr>
              <a:t>…</a:t>
            </a:r>
            <a:endParaRPr lang="en-US" sz="1200" i="1" dirty="0">
              <a:ln w="0"/>
              <a:effectLst>
                <a:glow rad="101600">
                  <a:srgbClr val="F1D351"/>
                </a:glow>
                <a:outerShdw blurRad="38100" dist="19050" dir="2700000" algn="tl" rotWithShape="0">
                  <a:schemeClr val="dk1">
                    <a:alpha val="40000"/>
                  </a:schemeClr>
                </a:outerShdw>
              </a:effectLst>
              <a:latin typeface="KG Summer Storm Rough" panose="02000000000000000000" pitchFamily="2" charset="0"/>
            </a:endParaRPr>
          </a:p>
        </p:txBody>
      </p:sp>
    </p:spTree>
    <p:extLst>
      <p:ext uri="{BB962C8B-B14F-4D97-AF65-F5344CB8AC3E}">
        <p14:creationId xmlns:p14="http://schemas.microsoft.com/office/powerpoint/2010/main" val="49267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45771" y="1282844"/>
            <a:ext cx="4147458" cy="6524863"/>
          </a:xfrm>
          <a:prstGeom prst="rect">
            <a:avLst/>
          </a:prstGeom>
          <a:noFill/>
        </p:spPr>
        <p:txBody>
          <a:bodyPr wrap="square" rtlCol="0">
            <a:spAutoFit/>
          </a:bodyPr>
          <a:lstStyle/>
          <a:p>
            <a:pPr algn="ctr"/>
            <a:r>
              <a:rPr lang="en-US" sz="1900" dirty="0">
                <a:latin typeface="Georgia" panose="02040502050405020303" pitchFamily="18" charset="0"/>
              </a:rPr>
              <a:t>Thank you for purchasing my product! Two fonts were used when making this product. Of course you can use what ever font you would like! Links to both fonts are on the following slide! Right click on the font names and click “open hyperlink.” This should bring you to the website where you can download the fonts from preview. Before you begin editing, please download the fonts using the links provided, save your document, exit out, and reopen the document. The new fonts should be loaded and formatting should work properly. If you have any trouble printing, try saving the file as a PDF and printing from there. If you are looking for something a little different, please do not hesitate to contact me! Thank you again!</a:t>
            </a:r>
          </a:p>
          <a:p>
            <a:pPr algn="ctr"/>
            <a:endParaRPr lang="en-US" sz="1900" dirty="0">
              <a:latin typeface="Georgia" panose="02040502050405020303" pitchFamily="18" charset="0"/>
            </a:endParaRPr>
          </a:p>
        </p:txBody>
      </p:sp>
    </p:spTree>
    <p:extLst>
      <p:ext uri="{BB962C8B-B14F-4D97-AF65-F5344CB8AC3E}">
        <p14:creationId xmlns:p14="http://schemas.microsoft.com/office/powerpoint/2010/main" val="750223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144000"/>
          </a:xfrm>
          <a:prstGeom prst="rect">
            <a:avLst/>
          </a:prstGeom>
        </p:spPr>
      </p:pic>
      <p:sp>
        <p:nvSpPr>
          <p:cNvPr id="6" name="TextBox 5"/>
          <p:cNvSpPr txBox="1"/>
          <p:nvPr/>
        </p:nvSpPr>
        <p:spPr>
          <a:xfrm>
            <a:off x="3835018" y="5833894"/>
            <a:ext cx="2784143" cy="707886"/>
          </a:xfrm>
          <a:prstGeom prst="rect">
            <a:avLst/>
          </a:prstGeom>
          <a:noFill/>
        </p:spPr>
        <p:txBody>
          <a:bodyPr wrap="square" rtlCol="0">
            <a:spAutoFit/>
          </a:bodyPr>
          <a:lstStyle/>
          <a:p>
            <a:r>
              <a:rPr lang="en-US" sz="2000" dirty="0" smtClean="0">
                <a:latin typeface="Georgia" panose="02040502050405020303" pitchFamily="18" charset="0"/>
                <a:hlinkClick r:id="rId3"/>
              </a:rPr>
              <a:t>Kg Summer </a:t>
            </a:r>
            <a:r>
              <a:rPr lang="en-US" sz="2000" dirty="0">
                <a:latin typeface="Georgia" panose="02040502050405020303" pitchFamily="18" charset="0"/>
                <a:hlinkClick r:id="rId3"/>
              </a:rPr>
              <a:t>S</a:t>
            </a:r>
            <a:r>
              <a:rPr lang="en-US" sz="2000" dirty="0" smtClean="0">
                <a:latin typeface="Georgia" panose="02040502050405020303" pitchFamily="18" charset="0"/>
                <a:hlinkClick r:id="rId3"/>
              </a:rPr>
              <a:t>torm</a:t>
            </a:r>
            <a:endParaRPr lang="en-US" sz="2000" dirty="0" smtClean="0">
              <a:latin typeface="Georgia" panose="02040502050405020303" pitchFamily="18" charset="0"/>
            </a:endParaRPr>
          </a:p>
          <a:p>
            <a:r>
              <a:rPr lang="en-US" sz="2000" dirty="0" smtClean="0">
                <a:latin typeface="Georgia" panose="02040502050405020303" pitchFamily="18" charset="0"/>
                <a:hlinkClick r:id="rId4"/>
              </a:rPr>
              <a:t>Kg Miss Kindergarten </a:t>
            </a:r>
            <a:endParaRPr lang="en-US" sz="2000" dirty="0">
              <a:latin typeface="Georgia" panose="02040502050405020303"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855" y="5647330"/>
            <a:ext cx="764275" cy="7642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8257" y="5647330"/>
            <a:ext cx="822677" cy="82267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7264" y="5639242"/>
            <a:ext cx="772363" cy="77236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3723" y="5639242"/>
            <a:ext cx="690438" cy="690438"/>
          </a:xfrm>
          <a:prstGeom prst="rect">
            <a:avLst/>
          </a:prstGeom>
        </p:spPr>
      </p:pic>
    </p:spTree>
    <p:extLst>
      <p:ext uri="{BB962C8B-B14F-4D97-AF65-F5344CB8AC3E}">
        <p14:creationId xmlns:p14="http://schemas.microsoft.com/office/powerpoint/2010/main" val="3571032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3273</TotalTime>
  <Words>599</Words>
  <Application>Microsoft Office PowerPoint</Application>
  <PresentationFormat>Custom</PresentationFormat>
  <Paragraphs>33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DeRoche</dc:creator>
  <cp:lastModifiedBy>Clyde</cp:lastModifiedBy>
  <cp:revision>57</cp:revision>
  <cp:lastPrinted>2017-05-26T02:20:57Z</cp:lastPrinted>
  <dcterms:created xsi:type="dcterms:W3CDTF">2014-08-04T18:27:05Z</dcterms:created>
  <dcterms:modified xsi:type="dcterms:W3CDTF">2017-07-18T16:22:48Z</dcterms:modified>
</cp:coreProperties>
</file>